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0" r:id="rId6"/>
    <p:sldId id="257" r:id="rId7"/>
    <p:sldId id="263" r:id="rId8"/>
    <p:sldId id="262" r:id="rId9"/>
    <p:sldId id="258" r:id="rId10"/>
    <p:sldId id="265" r:id="rId11"/>
    <p:sldId id="267" r:id="rId12"/>
    <p:sldId id="287" r:id="rId13"/>
    <p:sldId id="268" r:id="rId14"/>
    <p:sldId id="274" r:id="rId15"/>
    <p:sldId id="278" r:id="rId16"/>
    <p:sldId id="277" r:id="rId17"/>
    <p:sldId id="279" r:id="rId18"/>
    <p:sldId id="276" r:id="rId19"/>
    <p:sldId id="275" r:id="rId20"/>
    <p:sldId id="281" r:id="rId21"/>
    <p:sldId id="282" r:id="rId22"/>
    <p:sldId id="280" r:id="rId23"/>
    <p:sldId id="283" r:id="rId2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5C833B-61EA-417C-8E44-BF79800C836C}" v="1" dt="2020-09-07T08:29:04.4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867" y="22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Kreuning" userId="ec82587d-f859-43aa-91d3-fb8f47fe5957" providerId="ADAL" clId="{155C833B-61EA-417C-8E44-BF79800C836C}"/>
    <pc:docChg chg="delSld modSld">
      <pc:chgData name="Sandra Kreuning" userId="ec82587d-f859-43aa-91d3-fb8f47fe5957" providerId="ADAL" clId="{155C833B-61EA-417C-8E44-BF79800C836C}" dt="2020-09-07T08:35:24.843" v="106" actId="2696"/>
      <pc:docMkLst>
        <pc:docMk/>
      </pc:docMkLst>
      <pc:sldChg chg="modSp">
        <pc:chgData name="Sandra Kreuning" userId="ec82587d-f859-43aa-91d3-fb8f47fe5957" providerId="ADAL" clId="{155C833B-61EA-417C-8E44-BF79800C836C}" dt="2020-09-07T08:29:32.068" v="101" actId="1076"/>
        <pc:sldMkLst>
          <pc:docMk/>
          <pc:sldMk cId="2239733560" sldId="256"/>
        </pc:sldMkLst>
        <pc:spChg chg="mod">
          <ac:chgData name="Sandra Kreuning" userId="ec82587d-f859-43aa-91d3-fb8f47fe5957" providerId="ADAL" clId="{155C833B-61EA-417C-8E44-BF79800C836C}" dt="2020-09-07T08:28:17.128" v="58" actId="20577"/>
          <ac:spMkLst>
            <pc:docMk/>
            <pc:sldMk cId="2239733560" sldId="256"/>
            <ac:spMk id="2" creationId="{00000000-0000-0000-0000-000000000000}"/>
          </ac:spMkLst>
        </pc:spChg>
        <pc:spChg chg="mod">
          <ac:chgData name="Sandra Kreuning" userId="ec82587d-f859-43aa-91d3-fb8f47fe5957" providerId="ADAL" clId="{155C833B-61EA-417C-8E44-BF79800C836C}" dt="2020-09-07T08:29:32.068" v="101" actId="1076"/>
          <ac:spMkLst>
            <pc:docMk/>
            <pc:sldMk cId="2239733560" sldId="256"/>
            <ac:spMk id="3" creationId="{00000000-0000-0000-0000-000000000000}"/>
          </ac:spMkLst>
        </pc:spChg>
        <pc:picChg chg="mod">
          <ac:chgData name="Sandra Kreuning" userId="ec82587d-f859-43aa-91d3-fb8f47fe5957" providerId="ADAL" clId="{155C833B-61EA-417C-8E44-BF79800C836C}" dt="2020-09-07T08:29:04.432" v="98" actId="1076"/>
          <ac:picMkLst>
            <pc:docMk/>
            <pc:sldMk cId="2239733560" sldId="256"/>
            <ac:picMk id="1028" creationId="{00000000-0000-0000-0000-000000000000}"/>
          </ac:picMkLst>
        </pc:picChg>
      </pc:sldChg>
      <pc:sldChg chg="del">
        <pc:chgData name="Sandra Kreuning" userId="ec82587d-f859-43aa-91d3-fb8f47fe5957" providerId="ADAL" clId="{155C833B-61EA-417C-8E44-BF79800C836C}" dt="2020-09-07T08:29:41.500" v="102" actId="2696"/>
        <pc:sldMkLst>
          <pc:docMk/>
          <pc:sldMk cId="865062619" sldId="261"/>
        </pc:sldMkLst>
      </pc:sldChg>
      <pc:sldChg chg="del">
        <pc:chgData name="Sandra Kreuning" userId="ec82587d-f859-43aa-91d3-fb8f47fe5957" providerId="ADAL" clId="{155C833B-61EA-417C-8E44-BF79800C836C}" dt="2020-09-07T08:34:58.702" v="104" actId="2696"/>
        <pc:sldMkLst>
          <pc:docMk/>
          <pc:sldMk cId="2549032399" sldId="264"/>
        </pc:sldMkLst>
      </pc:sldChg>
      <pc:sldChg chg="del">
        <pc:chgData name="Sandra Kreuning" userId="ec82587d-f859-43aa-91d3-fb8f47fe5957" providerId="ADAL" clId="{155C833B-61EA-417C-8E44-BF79800C836C}" dt="2020-09-07T08:29:48.094" v="103" actId="2696"/>
        <pc:sldMkLst>
          <pc:docMk/>
          <pc:sldMk cId="3374700520" sldId="284"/>
        </pc:sldMkLst>
      </pc:sldChg>
      <pc:sldChg chg="del">
        <pc:chgData name="Sandra Kreuning" userId="ec82587d-f859-43aa-91d3-fb8f47fe5957" providerId="ADAL" clId="{155C833B-61EA-417C-8E44-BF79800C836C}" dt="2020-09-07T08:35:06.744" v="105" actId="2696"/>
        <pc:sldMkLst>
          <pc:docMk/>
          <pc:sldMk cId="2972063819" sldId="285"/>
        </pc:sldMkLst>
      </pc:sldChg>
      <pc:sldChg chg="del">
        <pc:chgData name="Sandra Kreuning" userId="ec82587d-f859-43aa-91d3-fb8f47fe5957" providerId="ADAL" clId="{155C833B-61EA-417C-8E44-BF79800C836C}" dt="2020-09-07T08:35:24.843" v="106" actId="2696"/>
        <pc:sldMkLst>
          <pc:docMk/>
          <pc:sldMk cId="144316373" sldId="28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A671-6103-4BFD-BF41-6F3236464D5D}" type="datetimeFigureOut">
              <a:rPr lang="nl-NL" smtClean="0"/>
              <a:t>7-9-2020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4A89-9602-4BEB-878B-71E9D41857A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A671-6103-4BFD-BF41-6F3236464D5D}" type="datetimeFigureOut">
              <a:rPr lang="nl-NL" smtClean="0"/>
              <a:t>7-9-2020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4A89-9602-4BEB-878B-71E9D41857A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A671-6103-4BFD-BF41-6F3236464D5D}" type="datetimeFigureOut">
              <a:rPr lang="nl-NL" smtClean="0"/>
              <a:t>7-9-2020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4A89-9602-4BEB-878B-71E9D41857A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A671-6103-4BFD-BF41-6F3236464D5D}" type="datetimeFigureOut">
              <a:rPr lang="nl-NL" smtClean="0"/>
              <a:t>7-9-2020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4A89-9602-4BEB-878B-71E9D41857A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A671-6103-4BFD-BF41-6F3236464D5D}" type="datetimeFigureOut">
              <a:rPr lang="nl-NL" smtClean="0"/>
              <a:t>7-9-2020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4A89-9602-4BEB-878B-71E9D41857A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A671-6103-4BFD-BF41-6F3236464D5D}" type="datetimeFigureOut">
              <a:rPr lang="nl-NL" smtClean="0"/>
              <a:t>7-9-2020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4A89-9602-4BEB-878B-71E9D41857A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A671-6103-4BFD-BF41-6F3236464D5D}" type="datetimeFigureOut">
              <a:rPr lang="nl-NL" smtClean="0"/>
              <a:t>7-9-2020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4A89-9602-4BEB-878B-71E9D41857A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A671-6103-4BFD-BF41-6F3236464D5D}" type="datetimeFigureOut">
              <a:rPr lang="nl-NL" smtClean="0"/>
              <a:t>7-9-2020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4A89-9602-4BEB-878B-71E9D41857A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A671-6103-4BFD-BF41-6F3236464D5D}" type="datetimeFigureOut">
              <a:rPr lang="nl-NL" smtClean="0"/>
              <a:t>7-9-2020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4A89-9602-4BEB-878B-71E9D41857A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A671-6103-4BFD-BF41-6F3236464D5D}" type="datetimeFigureOut">
              <a:rPr lang="nl-NL" smtClean="0"/>
              <a:t>7-9-2020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4A89-9602-4BEB-878B-71E9D41857A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A671-6103-4BFD-BF41-6F3236464D5D}" type="datetimeFigureOut">
              <a:rPr lang="nl-NL" smtClean="0"/>
              <a:t>7-9-2020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4A89-9602-4BEB-878B-71E9D41857A1}" type="slidenum">
              <a:rPr lang="nl-NL" smtClean="0"/>
              <a:t>‹nr.›</a:t>
            </a:fld>
            <a:endParaRPr lang="nl-NL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70C0"/>
            </a:gs>
            <a:gs pos="100000">
              <a:schemeClr val="bg2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6A671-6103-4BFD-BF41-6F3236464D5D}" type="datetimeFigureOut">
              <a:rPr lang="nl-NL" smtClean="0"/>
              <a:t>7-9-2020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A4A89-9602-4BEB-878B-71E9D41857A1}" type="slidenum">
              <a:rPr lang="nl-NL" smtClean="0"/>
              <a:t>‹nr.›</a:t>
            </a:fld>
            <a:endParaRPr lang="nl-NL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nl/url?sa=i&amp;rct=j&amp;q=&amp;esrc=s&amp;frm=1&amp;source=images&amp;cd=&amp;cad=rja&amp;uact=8&amp;ved=0CAcQjRw&amp;url=http://brekend.nl/2014/09/13/van-geboorte-tot-de-dood-het-leven-van-een-vrouw-snelgeschilderd-in-4-minuten/&amp;ei=HQfZVOD2IITZOOTagBg&amp;bvm=bv.85464276,d.d24&amp;psig=AFQjCNGI2kdJLJFeX2OdOnNlIEahg0yf4Q&amp;ust=142359566484806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www.google.nl/url?sa=i&amp;rct=j&amp;q=&amp;esrc=s&amp;frm=1&amp;source=images&amp;cd=&amp;cad=rja&amp;uact=8&amp;ved=0CAcQjRw&amp;url=http://gezondheidsweb.blogspot.com/2010/05/het-spijsverteringsstelsel.html&amp;ei=WifZVOXQGYLlO9j_gZgC&amp;bvm=bv.85464276,d.d24&amp;psig=AFQjCNGKBbtnThKYN8C7KKDw__VtAb7KYw&amp;ust=142360391935834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feature=player_detailpage&amp;v=r-m27SZUFj0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nl/url?sa=i&amp;rct=j&amp;q=&amp;esrc=s&amp;frm=1&amp;source=images&amp;cd=&amp;cad=rja&amp;uact=8&amp;ved=0CAcQjRw&amp;url=http://svbiologie.wikispaces.com/Zenuwstelsel&amp;ei=cinZVOqFFsj3PNW8gDg&amp;bvm=bv.85464276,d.d2s&amp;psig=AFQjCNGhqUux0RRxgUh1GNgprN8dUEuZLA&amp;ust=1423604394261352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nl/url?sa=i&amp;rct=j&amp;q=&amp;esrc=s&amp;frm=1&amp;source=images&amp;cd=&amp;cad=rja&amp;uact=8&amp;ved=0CAcQjRw&amp;url=http://www.lijfmagazine.com/story/leefstijl.htm&amp;ei=JS3ZVKvgNITUPbjLgfgN&amp;bvm=bv.85464276,d.bGQ&amp;psig=AFQjCNHaJZ3yoFYRXoHuP1fIz_Ih4PKC6g&amp;ust=1423605394480703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hyperlink" Target="http://www.google.nl/url?sa=i&amp;rct=j&amp;q=&amp;esrc=s&amp;frm=1&amp;source=images&amp;cd=&amp;cad=rja&amp;uact=8&amp;ved=0CAcQjRw&amp;url=http://www.friendscout24.nl/z/nl_NL/woordenboek/man-zoekt-vrouw.html&amp;ei=VBTZVMiLG8zvOePugIgB&amp;bvm=bv.85464276,d.d24&amp;psig=AFQjCNFXO7M-Vo7Hvkhu-n0jrTggkVajfA&amp;ust=1423599044979592" TargetMode="External"/><Relationship Id="rId2" Type="http://schemas.openxmlformats.org/officeDocument/2006/relationships/hyperlink" Target="http://www.google.nl/url?sa=i&amp;rct=j&amp;q=&amp;esrc=s&amp;frm=1&amp;source=images&amp;cd=&amp;cad=rja&amp;uact=8&amp;ved=0CAcQjRw&amp;url=http://pinstake.com/related-pictures-cell-human-cell-nucleus-chloroplast-eukaryotic-cell/&amp;ei=SxLZVJCkEMX6PP6QgLAB&amp;bvm=bv.85464276,d.d24&amp;psig=AFQjCNHhUajGanVVtDbUYC6otMlY-CKkOw&amp;ust=142359846923920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nl/url?sa=i&amp;rct=j&amp;q=&amp;esrc=s&amp;frm=1&amp;source=images&amp;cd=&amp;cad=rja&amp;uact=8&amp;ved=0CAcQjRw&amp;url=http://plazilla.com/page/4295050668/anw-samenvatting-leven&amp;ei=0hXZVKecGYbaOOjagYAC&amp;psig=AFQjCNGlXILEgVmIrW9tkUu5JlgyyeUXJA&amp;ust=142359935079677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nl/url?sa=i&amp;rct=j&amp;q=&amp;esrc=s&amp;frm=1&amp;source=images&amp;cd=&amp;cad=rja&amp;uact=8&amp;ved=0CAcQjRw&amp;url=http://www.bio.davidson.edu/people/kabernd/BerndCV/Lab/EpithelialInfoWeb/&amp;ei=OR_ZVMu2D8XAPMnHgWg&amp;bvm=bv.85464276,d.d24&amp;psig=AFQjCNE6711NFKhk0g2yfeNT9Voa1MEoSg&amp;ust=142360179207010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wdpcalex.com/human-organ-anatomy/human-anatomy-internal-organs-3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feature=player_detailpage&amp;v=CbUkfX5PN_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rekend.nl/wp-content/uploads/2014/09/leven-vrouw-snelschilderend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25" y="1844824"/>
            <a:ext cx="9173313" cy="611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99592" y="-17140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nl-NL" sz="4800" dirty="0"/>
              <a:t>Anatomie en Fysiologie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99592" y="1484784"/>
            <a:ext cx="7344816" cy="1049204"/>
          </a:xfrm>
        </p:spPr>
        <p:txBody>
          <a:bodyPr>
            <a:normAutofit fontScale="25000" lnSpcReduction="20000"/>
          </a:bodyPr>
          <a:lstStyle/>
          <a:p>
            <a:r>
              <a:rPr lang="nl-NL" sz="11200" dirty="0">
                <a:solidFill>
                  <a:schemeClr val="tx1"/>
                </a:solidFill>
              </a:rPr>
              <a:t>Kennis van de bouw van het lichaam</a:t>
            </a:r>
          </a:p>
          <a:p>
            <a:r>
              <a:rPr lang="nl-NL" sz="11200" dirty="0">
                <a:solidFill>
                  <a:schemeClr val="tx1"/>
                </a:solidFill>
              </a:rPr>
              <a:t>Kennis van de werking van het lichaam</a:t>
            </a:r>
          </a:p>
          <a:p>
            <a:pPr marL="457200" indent="-457200"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973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2.bp.blogspot.com/_P9gydy3an44/S9-Sh7EFvHI/AAAAAAAAJDY/5pDuB2to1wk/s1600/spijsverteringsstelsel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31367"/>
            <a:ext cx="5292080" cy="707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539552" y="548680"/>
            <a:ext cx="6768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Orgaanstelsels:</a:t>
            </a:r>
          </a:p>
          <a:p>
            <a:endParaRPr lang="nl-NL" sz="2800" dirty="0"/>
          </a:p>
          <a:p>
            <a:r>
              <a:rPr lang="nl-NL" sz="2800" dirty="0"/>
              <a:t>2. Spijsverterings</a:t>
            </a:r>
            <a:r>
              <a:rPr lang="nl-NL" sz="2800" dirty="0">
                <a:solidFill>
                  <a:schemeClr val="bg1"/>
                </a:solidFill>
              </a:rPr>
              <a:t>stelsel</a:t>
            </a:r>
          </a:p>
        </p:txBody>
      </p:sp>
    </p:spTree>
    <p:extLst>
      <p:ext uri="{BB962C8B-B14F-4D97-AF65-F5344CB8AC3E}">
        <p14:creationId xmlns:p14="http://schemas.microsoft.com/office/powerpoint/2010/main" val="131023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biologiesite.nl/adem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-183441"/>
            <a:ext cx="5652120" cy="721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539552" y="548680"/>
            <a:ext cx="6768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Orgaanstelsels:</a:t>
            </a:r>
          </a:p>
          <a:p>
            <a:endParaRPr lang="nl-NL" sz="2800" dirty="0"/>
          </a:p>
          <a:p>
            <a:r>
              <a:rPr lang="nl-NL" sz="2800" dirty="0"/>
              <a:t>3. Ademhalings</a:t>
            </a:r>
            <a:r>
              <a:rPr lang="nl-NL" sz="2800" dirty="0">
                <a:solidFill>
                  <a:schemeClr val="bg1"/>
                </a:solidFill>
              </a:rPr>
              <a:t>stelsel</a:t>
            </a:r>
          </a:p>
        </p:txBody>
      </p:sp>
      <p:sp>
        <p:nvSpPr>
          <p:cNvPr id="2" name="Tekstvak 1">
            <a:hlinkClick r:id="rId3"/>
          </p:cNvPr>
          <p:cNvSpPr txBox="1"/>
          <p:nvPr/>
        </p:nvSpPr>
        <p:spPr>
          <a:xfrm>
            <a:off x="251520" y="6021288"/>
            <a:ext cx="3059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Filmpje: </a:t>
            </a:r>
          </a:p>
          <a:p>
            <a:r>
              <a:rPr lang="nl-NL" dirty="0"/>
              <a:t>roken en orgaanstelsels</a:t>
            </a:r>
          </a:p>
        </p:txBody>
      </p:sp>
    </p:spTree>
    <p:extLst>
      <p:ext uri="{BB962C8B-B14F-4D97-AF65-F5344CB8AC3E}">
        <p14:creationId xmlns:p14="http://schemas.microsoft.com/office/powerpoint/2010/main" val="385660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539552" y="548680"/>
            <a:ext cx="6768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Orgaanstelsels:</a:t>
            </a:r>
          </a:p>
          <a:p>
            <a:endParaRPr lang="nl-NL" sz="2800" dirty="0"/>
          </a:p>
          <a:p>
            <a:r>
              <a:rPr lang="nl-NL" sz="2800" dirty="0"/>
              <a:t>4. Zenuwstelsel</a:t>
            </a:r>
          </a:p>
        </p:txBody>
      </p:sp>
      <p:pic>
        <p:nvPicPr>
          <p:cNvPr id="18436" name="Picture 4" descr="http://i210.photobucket.com/albums/bb77/colafles_bucket/Biologie%20wiki%20roc/Hersenen4.jpg?t=127625488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61503"/>
            <a:ext cx="6131265" cy="489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71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539552" y="548680"/>
            <a:ext cx="6768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Orgaanstelsels:</a:t>
            </a:r>
          </a:p>
          <a:p>
            <a:endParaRPr lang="nl-NL" sz="2800" dirty="0"/>
          </a:p>
          <a:p>
            <a:r>
              <a:rPr lang="nl-NL" sz="2800" dirty="0"/>
              <a:t>5. Voortplantingsstelsel</a:t>
            </a:r>
          </a:p>
        </p:txBody>
      </p:sp>
      <p:pic>
        <p:nvPicPr>
          <p:cNvPr id="19458" name="Picture 2" descr="http://images.slideplayer.nl/8/2221473/slides/slid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76" y="2780928"/>
            <a:ext cx="422260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images.slideplayer.nl/8/2221473/slides/slide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499" y="2780928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75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539552" y="548680"/>
            <a:ext cx="6768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Orgaanstelsels:</a:t>
            </a:r>
          </a:p>
          <a:p>
            <a:endParaRPr lang="nl-NL" sz="2800" dirty="0"/>
          </a:p>
          <a:p>
            <a:r>
              <a:rPr lang="nl-NL" sz="2800" dirty="0"/>
              <a:t>6. Hormoonstelsel</a:t>
            </a:r>
          </a:p>
        </p:txBody>
      </p:sp>
      <p:pic>
        <p:nvPicPr>
          <p:cNvPr id="22530" name="Picture 2" descr="http://www.stamcel.org/afbeeldingen/bodychak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5373"/>
            <a:ext cx="4909914" cy="634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35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539552" y="548680"/>
            <a:ext cx="6768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Orgaanstelsels:</a:t>
            </a:r>
          </a:p>
          <a:p>
            <a:endParaRPr lang="nl-NL" sz="2800" dirty="0"/>
          </a:p>
          <a:p>
            <a:r>
              <a:rPr lang="nl-NL" sz="2800" dirty="0"/>
              <a:t>7. Urinestelsel</a:t>
            </a:r>
          </a:p>
        </p:txBody>
      </p:sp>
      <p:pic>
        <p:nvPicPr>
          <p:cNvPr id="20482" name="Picture 2" descr="http://www.symptomen-behandeling.nl/1/images/280_0_2474953_642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975" y="1241177"/>
            <a:ext cx="5768025" cy="56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49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4355976" y="520760"/>
            <a:ext cx="6768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Orgaanstelsels:</a:t>
            </a:r>
          </a:p>
          <a:p>
            <a:endParaRPr lang="nl-NL" sz="2800" dirty="0"/>
          </a:p>
          <a:p>
            <a:r>
              <a:rPr lang="nl-NL" sz="2800" dirty="0"/>
              <a:t>8. Lymfesysteem</a:t>
            </a:r>
          </a:p>
        </p:txBody>
      </p:sp>
      <p:pic>
        <p:nvPicPr>
          <p:cNvPr id="21510" name="Picture 6" descr="TE-Lymphatic system diagram nl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4412"/>
            <a:ext cx="2945068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91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539552" y="548680"/>
            <a:ext cx="6768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Orgaanstelsels:</a:t>
            </a:r>
          </a:p>
          <a:p>
            <a:endParaRPr lang="nl-NL" sz="2800" dirty="0"/>
          </a:p>
          <a:p>
            <a:r>
              <a:rPr lang="nl-NL" sz="2800" dirty="0"/>
              <a:t>9. De huid</a:t>
            </a:r>
          </a:p>
        </p:txBody>
      </p:sp>
      <p:pic>
        <p:nvPicPr>
          <p:cNvPr id="23554" name="Picture 2" descr="http://www.lijfmagazine.com/images/stories/2012_04_leefstijlHuidillustrati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54895"/>
            <a:ext cx="4972794" cy="592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40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539552" y="548680"/>
            <a:ext cx="6768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Orgaanstelsels:</a:t>
            </a:r>
          </a:p>
          <a:p>
            <a:endParaRPr lang="nl-NL" sz="2800" dirty="0"/>
          </a:p>
          <a:p>
            <a:r>
              <a:rPr lang="nl-NL" sz="2800" dirty="0"/>
              <a:t>10. Spieren</a:t>
            </a:r>
          </a:p>
        </p:txBody>
      </p:sp>
      <p:pic>
        <p:nvPicPr>
          <p:cNvPr id="25602" name="Picture 2" descr="http://www.lopharm.nl/productimage/filename/5867/large/Poster-Spier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5" y="0"/>
            <a:ext cx="5153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89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539552" y="548680"/>
            <a:ext cx="6768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Orgaanstelsels:</a:t>
            </a:r>
          </a:p>
          <a:p>
            <a:endParaRPr lang="nl-NL" sz="2800" dirty="0"/>
          </a:p>
          <a:p>
            <a:r>
              <a:rPr lang="nl-NL" sz="2800" dirty="0"/>
              <a:t>11. Skelet</a:t>
            </a:r>
          </a:p>
        </p:txBody>
      </p:sp>
      <p:pic>
        <p:nvPicPr>
          <p:cNvPr id="24578" name="Picture 2" descr="http://fc03.deviantart.net/fs71/f/2012/144/4/2/human_skeleton_study_by_meletis-d50zb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933675"/>
            <a:ext cx="7439645" cy="490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10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23528" y="260648"/>
            <a:ext cx="856895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Opbouw van het menselijk lichaam:</a:t>
            </a:r>
          </a:p>
          <a:p>
            <a:r>
              <a:rPr lang="nl-NL"/>
              <a:t>(Weet </a:t>
            </a:r>
            <a:r>
              <a:rPr lang="nl-NL" dirty="0"/>
              <a:t>je </a:t>
            </a:r>
            <a:r>
              <a:rPr lang="nl-NL"/>
              <a:t>nog?)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pPr marL="342900" indent="-342900">
              <a:buFont typeface="Wingdings" pitchFamily="2" charset="2"/>
              <a:buChar char="q"/>
            </a:pPr>
            <a:r>
              <a:rPr lang="nl-NL" sz="2400" dirty="0"/>
              <a:t>Cel</a:t>
            </a:r>
          </a:p>
          <a:p>
            <a:pPr marL="342900" indent="-342900">
              <a:buFont typeface="Wingdings" pitchFamily="2" charset="2"/>
              <a:buChar char="q"/>
            </a:pPr>
            <a:endParaRPr lang="nl-NL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nl-NL" sz="2400" dirty="0"/>
              <a:t>Weefsel</a:t>
            </a:r>
          </a:p>
          <a:p>
            <a:pPr marL="342900" indent="-342900">
              <a:buFont typeface="Wingdings" pitchFamily="2" charset="2"/>
              <a:buChar char="q"/>
            </a:pPr>
            <a:endParaRPr lang="nl-NL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nl-NL" sz="2400" dirty="0"/>
              <a:t>Orgaan</a:t>
            </a:r>
          </a:p>
          <a:p>
            <a:pPr marL="342900" indent="-342900">
              <a:buFont typeface="Wingdings" pitchFamily="2" charset="2"/>
              <a:buChar char="q"/>
            </a:pPr>
            <a:endParaRPr lang="nl-NL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nl-NL" sz="2400" dirty="0"/>
              <a:t>Orgaanstelsel</a:t>
            </a:r>
          </a:p>
          <a:p>
            <a:pPr marL="342900" indent="-342900">
              <a:buFont typeface="Wingdings" pitchFamily="2" charset="2"/>
              <a:buChar char="q"/>
            </a:pPr>
            <a:endParaRPr lang="nl-NL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nl-NL" sz="2400" dirty="0"/>
              <a:t>Organisme</a:t>
            </a:r>
          </a:p>
        </p:txBody>
      </p:sp>
      <p:pic>
        <p:nvPicPr>
          <p:cNvPr id="3074" name="Picture 2" descr="http://eonreality.serveraddress.com/Content/2644/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00808"/>
            <a:ext cx="4237484" cy="423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learningsupport.nl/files/operatie-inzicht/anatomie/weefsels/soorten-weefsel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941" y="2492896"/>
            <a:ext cx="5881303" cy="303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cdns2.freepik.com/vrije-photo/menselijke-organen_7515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988" y="1700807"/>
            <a:ext cx="6488357" cy="423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ot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354" y="1556793"/>
            <a:ext cx="6688476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friendscout24.nl/z/nl_NL/foto/nl/man_zoekt_vrouw_voor_relatie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240" y="1556793"/>
            <a:ext cx="6439932" cy="438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49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biologiepagina.nl/Oefeningen/Orgaanstelsels/orgaanstelselnaastelka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9252520" cy="258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0" y="33265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Alle orgaanstelsels samen vormen </a:t>
            </a:r>
          </a:p>
          <a:p>
            <a:r>
              <a:rPr lang="nl-NL" sz="2800" dirty="0"/>
              <a:t>                                      het organisme ‘mens’</a:t>
            </a:r>
          </a:p>
        </p:txBody>
      </p:sp>
    </p:spTree>
    <p:extLst>
      <p:ext uri="{BB962C8B-B14F-4D97-AF65-F5344CB8AC3E}">
        <p14:creationId xmlns:p14="http://schemas.microsoft.com/office/powerpoint/2010/main" val="5008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467544" y="260648"/>
            <a:ext cx="8352928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800" dirty="0"/>
          </a:p>
          <a:p>
            <a:r>
              <a:rPr lang="nl-NL" sz="2800" dirty="0"/>
              <a:t>De Cel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Celmembraan: 	halfdoorlatende buitenkant</a:t>
            </a:r>
          </a:p>
          <a:p>
            <a:endParaRPr lang="nl-NL" sz="2400" dirty="0"/>
          </a:p>
          <a:p>
            <a:r>
              <a:rPr lang="nl-NL" sz="2400" dirty="0"/>
              <a:t>Celplasma:		water met opgeloste stoffen</a:t>
            </a:r>
          </a:p>
          <a:p>
            <a:endParaRPr lang="nl-NL" sz="2400" dirty="0"/>
          </a:p>
          <a:p>
            <a:r>
              <a:rPr lang="nl-NL" sz="2400" dirty="0"/>
              <a:t>Celkern:		bevat (46) chromosomen;</a:t>
            </a:r>
          </a:p>
          <a:p>
            <a:r>
              <a:rPr lang="nl-NL" sz="2400" dirty="0"/>
              <a:t>			deze bevatten de erfelijke </a:t>
            </a:r>
          </a:p>
          <a:p>
            <a:r>
              <a:rPr lang="nl-NL" sz="2400" dirty="0"/>
              <a:t>			deeltjes, onze genen</a:t>
            </a:r>
          </a:p>
          <a:p>
            <a:endParaRPr lang="nl-NL" sz="2400" dirty="0"/>
          </a:p>
          <a:p>
            <a:r>
              <a:rPr lang="nl-NL" sz="2400" dirty="0"/>
              <a:t>Een lichaam bestaat uit </a:t>
            </a:r>
            <a:r>
              <a:rPr lang="nl-NL" sz="2400" dirty="0" err="1"/>
              <a:t>plm</a:t>
            </a:r>
            <a:r>
              <a:rPr lang="nl-NL" sz="2400" dirty="0"/>
              <a:t> 100 triljoen cellen:</a:t>
            </a:r>
          </a:p>
          <a:p>
            <a:r>
              <a:rPr lang="nl-NL" sz="2400" dirty="0"/>
              <a:t>Miljoen </a:t>
            </a:r>
            <a:r>
              <a:rPr lang="nl-NL" sz="2400" dirty="0">
                <a:sym typeface="Wingdings" pitchFamily="2" charset="2"/>
              </a:rPr>
              <a:t></a:t>
            </a:r>
            <a:r>
              <a:rPr lang="nl-NL" sz="2400" dirty="0"/>
              <a:t> miljard </a:t>
            </a:r>
            <a:r>
              <a:rPr lang="nl-NL" sz="2400" dirty="0">
                <a:sym typeface="Wingdings" pitchFamily="2" charset="2"/>
              </a:rPr>
              <a:t> </a:t>
            </a:r>
            <a:r>
              <a:rPr lang="nl-NL" sz="2400" dirty="0"/>
              <a:t>biljoen </a:t>
            </a:r>
            <a:r>
              <a:rPr lang="nl-NL" sz="2400" dirty="0">
                <a:sym typeface="Wingdings" pitchFamily="2" charset="2"/>
              </a:rPr>
              <a:t></a:t>
            </a:r>
            <a:r>
              <a:rPr lang="nl-NL" sz="2400" dirty="0"/>
              <a:t> biljard </a:t>
            </a:r>
            <a:r>
              <a:rPr lang="nl-NL" sz="2400" dirty="0">
                <a:sym typeface="Wingdings" pitchFamily="2" charset="2"/>
              </a:rPr>
              <a:t></a:t>
            </a:r>
            <a:r>
              <a:rPr lang="nl-NL" sz="2400" dirty="0"/>
              <a:t> triljoen = ??</a:t>
            </a:r>
          </a:p>
          <a:p>
            <a:r>
              <a:rPr lang="nl-NL" sz="2400" dirty="0"/>
              <a:t>100.000.000.000.000.000.000 cellen          </a:t>
            </a:r>
            <a:r>
              <a:rPr lang="nl-NL" sz="1600" dirty="0"/>
              <a:t>(20 nullen!)</a:t>
            </a:r>
          </a:p>
          <a:p>
            <a:endParaRPr lang="nl-NL" sz="3200" dirty="0"/>
          </a:p>
        </p:txBody>
      </p:sp>
      <p:pic>
        <p:nvPicPr>
          <p:cNvPr id="4098" name="Picture 2" descr="http://c2.plzcdn.com/ZillaIMG/3295ced79d4c49d63f894dedf2c8c6c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-459432"/>
            <a:ext cx="480060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74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683568" y="404664"/>
            <a:ext cx="8460432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(gewone) Celdeling</a:t>
            </a:r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  <a:p>
            <a:endParaRPr lang="nl-NL" sz="2400" dirty="0"/>
          </a:p>
          <a:p>
            <a:r>
              <a:rPr lang="nl-NL" sz="2400" dirty="0"/>
              <a:t>Bij:	Groei</a:t>
            </a:r>
          </a:p>
          <a:p>
            <a:r>
              <a:rPr lang="nl-NL" sz="2400" dirty="0"/>
              <a:t>	Vervanging – </a:t>
            </a:r>
            <a:r>
              <a:rPr lang="nl-NL" sz="2000" dirty="0"/>
              <a:t>van oude cellen die afsterven</a:t>
            </a:r>
            <a:endParaRPr lang="nl-NL" sz="2400" dirty="0"/>
          </a:p>
          <a:p>
            <a:r>
              <a:rPr lang="nl-NL" sz="2400" dirty="0"/>
              <a:t>	Herstel – </a:t>
            </a:r>
            <a:r>
              <a:rPr lang="nl-NL" sz="2000" dirty="0"/>
              <a:t>na ziekte of bij verwonding</a:t>
            </a:r>
            <a:endParaRPr lang="nl-NL" sz="2400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96" y="1705192"/>
            <a:ext cx="7692355" cy="279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18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95536" y="404664"/>
            <a:ext cx="6768752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Reductiedeling</a:t>
            </a:r>
          </a:p>
          <a:p>
            <a:endParaRPr lang="nl-NL" sz="2800" dirty="0"/>
          </a:p>
          <a:p>
            <a:endParaRPr lang="nl-NL" sz="2800" dirty="0"/>
          </a:p>
          <a:p>
            <a:pPr marL="342900" indent="-342900">
              <a:buFontTx/>
              <a:buChar char="-"/>
            </a:pPr>
            <a:r>
              <a:rPr lang="nl-NL" sz="2400" dirty="0"/>
              <a:t>23 chromosomen van de man</a:t>
            </a:r>
          </a:p>
          <a:p>
            <a:pPr marL="800100" lvl="1" indent="-342900">
              <a:buFontTx/>
              <a:buChar char="-"/>
            </a:pPr>
            <a:r>
              <a:rPr lang="nl-NL" sz="2400" dirty="0"/>
              <a:t>X of Y</a:t>
            </a:r>
          </a:p>
          <a:p>
            <a:endParaRPr lang="nl-NL" sz="2400" dirty="0"/>
          </a:p>
          <a:p>
            <a:pPr marL="342900" indent="-342900">
              <a:buFontTx/>
              <a:buChar char="-"/>
            </a:pPr>
            <a:r>
              <a:rPr lang="nl-NL" sz="2400" dirty="0"/>
              <a:t>23 chromosomen van de vrouw</a:t>
            </a:r>
          </a:p>
          <a:p>
            <a:pPr marL="800100" lvl="1" indent="-342900">
              <a:buFontTx/>
              <a:buChar char="-"/>
            </a:pPr>
            <a:r>
              <a:rPr lang="nl-NL" sz="2400" dirty="0"/>
              <a:t>X</a:t>
            </a:r>
          </a:p>
          <a:p>
            <a:pPr marL="800100" lvl="1" indent="-342900">
              <a:buFontTx/>
              <a:buChar char="-"/>
            </a:pPr>
            <a:endParaRPr lang="nl-NL" sz="2400" dirty="0"/>
          </a:p>
          <a:p>
            <a:r>
              <a:rPr lang="nl-NL" sz="2400" dirty="0">
                <a:sym typeface="Wingdings" pitchFamily="2" charset="2"/>
              </a:rPr>
              <a:t> </a:t>
            </a:r>
            <a:r>
              <a:rPr lang="nl-NL" sz="2400" dirty="0"/>
              <a:t>Samen 46 chromosomen</a:t>
            </a:r>
          </a:p>
          <a:p>
            <a:pPr marL="800100" lvl="1" indent="-342900">
              <a:buFontTx/>
              <a:buChar char="-"/>
            </a:pPr>
            <a:r>
              <a:rPr lang="nl-NL" sz="2400" dirty="0"/>
              <a:t>XX = meisje</a:t>
            </a:r>
          </a:p>
          <a:p>
            <a:pPr marL="800100" lvl="1" indent="-342900">
              <a:buFontTx/>
              <a:buChar char="-"/>
            </a:pPr>
            <a:r>
              <a:rPr lang="nl-NL" sz="2400" dirty="0"/>
              <a:t>XY = jongen</a:t>
            </a:r>
          </a:p>
          <a:p>
            <a:pPr marL="342900" indent="-342900">
              <a:buFontTx/>
              <a:buChar char="-"/>
            </a:pPr>
            <a:endParaRPr lang="nl-NL" sz="2400" dirty="0"/>
          </a:p>
          <a:p>
            <a:pPr marL="342900" indent="-342900">
              <a:buFontTx/>
              <a:buChar char="-"/>
            </a:pPr>
            <a:endParaRPr lang="nl-NL" sz="2400" dirty="0"/>
          </a:p>
          <a:p>
            <a:endParaRPr lang="nl-NL" sz="2800" dirty="0"/>
          </a:p>
          <a:p>
            <a:endParaRPr lang="nl-NL" sz="2800" dirty="0"/>
          </a:p>
        </p:txBody>
      </p:sp>
      <p:pic>
        <p:nvPicPr>
          <p:cNvPr id="6146" name="Picture 2" descr="http://upload.wikimedia.org/wikipedia/commons/thumb/5/5b/Mitose.gif/200px-Mitos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744" y="404664"/>
            <a:ext cx="2697088" cy="376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26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4695" y="-80828"/>
            <a:ext cx="873169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Weefsels</a:t>
            </a:r>
          </a:p>
          <a:p>
            <a:r>
              <a:rPr lang="nl-NL" sz="2400" dirty="0"/>
              <a:t>5 hoofdgroepen:</a:t>
            </a:r>
          </a:p>
          <a:p>
            <a:endParaRPr lang="nl-NL" sz="2400" dirty="0"/>
          </a:p>
          <a:p>
            <a:pPr marL="342900" indent="-342900">
              <a:buAutoNum type="arabicPeriod"/>
            </a:pPr>
            <a:r>
              <a:rPr lang="nl-NL" sz="2400" dirty="0"/>
              <a:t>Dekweefsel</a:t>
            </a:r>
          </a:p>
          <a:p>
            <a:r>
              <a:rPr lang="nl-NL" sz="2400" dirty="0"/>
              <a:t>   </a:t>
            </a:r>
            <a:r>
              <a:rPr lang="nl-NL" sz="2000" dirty="0"/>
              <a:t>huid, slijmvliezen, </a:t>
            </a:r>
          </a:p>
          <a:p>
            <a:r>
              <a:rPr lang="nl-NL" sz="2000" dirty="0"/>
              <a:t>   klieren</a:t>
            </a:r>
          </a:p>
          <a:p>
            <a:endParaRPr lang="nl-NL" sz="1600" dirty="0"/>
          </a:p>
          <a:p>
            <a:r>
              <a:rPr lang="nl-NL" sz="2400" dirty="0"/>
              <a:t>2. Steunweefsel</a:t>
            </a:r>
          </a:p>
          <a:p>
            <a:r>
              <a:rPr lang="nl-NL" sz="2400" dirty="0"/>
              <a:t>   </a:t>
            </a:r>
            <a:r>
              <a:rPr lang="nl-NL" sz="2000" dirty="0"/>
              <a:t>bindweefsel, kraakbeen, </a:t>
            </a:r>
          </a:p>
          <a:p>
            <a:r>
              <a:rPr lang="nl-NL" sz="2000" dirty="0"/>
              <a:t>   been</a:t>
            </a:r>
          </a:p>
          <a:p>
            <a:endParaRPr lang="nl-NL" sz="1600" dirty="0"/>
          </a:p>
          <a:p>
            <a:r>
              <a:rPr lang="nl-NL" sz="2400" dirty="0"/>
              <a:t>3. Spierweefsel</a:t>
            </a:r>
          </a:p>
          <a:p>
            <a:r>
              <a:rPr lang="nl-NL" sz="2400" dirty="0"/>
              <a:t>   </a:t>
            </a:r>
            <a:r>
              <a:rPr lang="nl-NL" sz="2000" dirty="0"/>
              <a:t>glad of dwarsgestreept</a:t>
            </a:r>
            <a:r>
              <a:rPr lang="nl-NL" sz="2400" dirty="0"/>
              <a:t>, </a:t>
            </a:r>
          </a:p>
          <a:p>
            <a:r>
              <a:rPr lang="nl-NL" sz="2000" dirty="0"/>
              <a:t>   hartspierweefsel</a:t>
            </a:r>
          </a:p>
          <a:p>
            <a:endParaRPr lang="nl-NL" sz="1600" dirty="0"/>
          </a:p>
          <a:p>
            <a:r>
              <a:rPr lang="nl-NL" sz="2400" dirty="0"/>
              <a:t>4. Zenuwweefsel</a:t>
            </a:r>
          </a:p>
          <a:p>
            <a:endParaRPr lang="nl-NL" sz="2400" dirty="0"/>
          </a:p>
          <a:p>
            <a:r>
              <a:rPr lang="nl-NL" sz="2400" dirty="0"/>
              <a:t>5. Transportweefsel   </a:t>
            </a:r>
            <a:r>
              <a:rPr lang="nl-NL" sz="2000" dirty="0"/>
              <a:t>weefselvocht, bloed en lymfe</a:t>
            </a:r>
          </a:p>
        </p:txBody>
      </p:sp>
      <p:pic>
        <p:nvPicPr>
          <p:cNvPr id="7176" name="Picture 8" descr="http://www.bio.davidson.edu/people/kabernd/BerndCV/Lab/EpithelialInfoWeb/index_clip_image00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267" y="836712"/>
            <a:ext cx="5258008" cy="420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95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0991" y="41711"/>
            <a:ext cx="676875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Weefsels vormen organen, </a:t>
            </a:r>
            <a:r>
              <a:rPr lang="nl-NL" sz="2400" dirty="0"/>
              <a:t>zoals:</a:t>
            </a:r>
            <a:endParaRPr lang="nl-NL" sz="2800" dirty="0"/>
          </a:p>
          <a:p>
            <a:endParaRPr lang="nl-NL" dirty="0"/>
          </a:p>
          <a:p>
            <a:endParaRPr lang="nl-NL" dirty="0"/>
          </a:p>
          <a:p>
            <a:r>
              <a:rPr lang="nl-NL" sz="2400" dirty="0" err="1"/>
              <a:t>Aalvleesklier</a:t>
            </a:r>
            <a:endParaRPr lang="nl-NL" sz="2400" dirty="0"/>
          </a:p>
          <a:p>
            <a:r>
              <a:rPr lang="nl-NL" sz="2400" dirty="0"/>
              <a:t>Baarmoeder</a:t>
            </a:r>
          </a:p>
          <a:p>
            <a:r>
              <a:rPr lang="nl-NL" sz="2400" dirty="0"/>
              <a:t>Bijnieren</a:t>
            </a:r>
          </a:p>
          <a:p>
            <a:r>
              <a:rPr lang="nl-NL" sz="2400" dirty="0"/>
              <a:t>Bijschildklieren</a:t>
            </a:r>
          </a:p>
          <a:p>
            <a:r>
              <a:rPr lang="nl-NL" sz="2400" dirty="0"/>
              <a:t>Eierstokken</a:t>
            </a:r>
          </a:p>
          <a:p>
            <a:r>
              <a:rPr lang="nl-NL" sz="2400" dirty="0"/>
              <a:t>Galblaas</a:t>
            </a:r>
          </a:p>
          <a:p>
            <a:r>
              <a:rPr lang="nl-NL" sz="2400" dirty="0"/>
              <a:t>Hart</a:t>
            </a:r>
          </a:p>
          <a:p>
            <a:r>
              <a:rPr lang="nl-NL" sz="2400" dirty="0"/>
              <a:t>Hersenen</a:t>
            </a:r>
          </a:p>
          <a:p>
            <a:r>
              <a:rPr lang="nl-NL" sz="2400" dirty="0"/>
              <a:t>Huid</a:t>
            </a:r>
          </a:p>
          <a:p>
            <a:r>
              <a:rPr lang="nl-NL" sz="2400" dirty="0"/>
              <a:t>Hypothalamus</a:t>
            </a:r>
          </a:p>
          <a:p>
            <a:r>
              <a:rPr lang="nl-NL" sz="2400" dirty="0"/>
              <a:t>Lever</a:t>
            </a:r>
          </a:p>
          <a:p>
            <a:r>
              <a:rPr lang="nl-NL" sz="2400" dirty="0"/>
              <a:t>Longen</a:t>
            </a:r>
          </a:p>
          <a:p>
            <a:r>
              <a:rPr lang="nl-NL" sz="2400" dirty="0"/>
              <a:t>Maag</a:t>
            </a:r>
          </a:p>
          <a:p>
            <a:r>
              <a:rPr lang="nl-NL" sz="2400" dirty="0"/>
              <a:t>Darmen</a:t>
            </a:r>
            <a:endParaRPr lang="nl-NL" sz="2800" dirty="0"/>
          </a:p>
        </p:txBody>
      </p:sp>
      <p:sp>
        <p:nvSpPr>
          <p:cNvPr id="2" name="Tekstvak 1"/>
          <p:cNvSpPr txBox="1"/>
          <p:nvPr/>
        </p:nvSpPr>
        <p:spPr>
          <a:xfrm>
            <a:off x="2807804" y="1041020"/>
            <a:ext cx="424847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Milt</a:t>
            </a:r>
          </a:p>
          <a:p>
            <a:r>
              <a:rPr lang="nl-NL" sz="2400" dirty="0"/>
              <a:t>Neus</a:t>
            </a:r>
          </a:p>
          <a:p>
            <a:r>
              <a:rPr lang="nl-NL" sz="2400" dirty="0"/>
              <a:t>Nier</a:t>
            </a:r>
          </a:p>
          <a:p>
            <a:r>
              <a:rPr lang="nl-NL" sz="2400" dirty="0"/>
              <a:t>Oog</a:t>
            </a:r>
          </a:p>
          <a:p>
            <a:r>
              <a:rPr lang="nl-NL" sz="2400" dirty="0"/>
              <a:t>Oor</a:t>
            </a:r>
          </a:p>
          <a:p>
            <a:r>
              <a:rPr lang="nl-NL" sz="2400" dirty="0"/>
              <a:t>Penis</a:t>
            </a:r>
          </a:p>
          <a:p>
            <a:r>
              <a:rPr lang="nl-NL" sz="2400" dirty="0"/>
              <a:t>Prostaat</a:t>
            </a:r>
          </a:p>
          <a:p>
            <a:r>
              <a:rPr lang="nl-NL" sz="2400" dirty="0"/>
              <a:t>Schede</a:t>
            </a:r>
          </a:p>
          <a:p>
            <a:r>
              <a:rPr lang="nl-NL" sz="2400" dirty="0"/>
              <a:t>Schildklier</a:t>
            </a:r>
          </a:p>
          <a:p>
            <a:r>
              <a:rPr lang="nl-NL" sz="2400" dirty="0"/>
              <a:t>Slokdarm</a:t>
            </a:r>
          </a:p>
          <a:p>
            <a:r>
              <a:rPr lang="nl-NL" sz="2400" dirty="0"/>
              <a:t>Spieren</a:t>
            </a:r>
          </a:p>
          <a:p>
            <a:r>
              <a:rPr lang="nl-NL" sz="2400" dirty="0"/>
              <a:t>Teelbal</a:t>
            </a:r>
          </a:p>
          <a:p>
            <a:r>
              <a:rPr lang="nl-NL" sz="2400" dirty="0"/>
              <a:t>Tong</a:t>
            </a:r>
          </a:p>
          <a:p>
            <a:r>
              <a:rPr lang="nl-NL" sz="2400" dirty="0"/>
              <a:t>Blaas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9220" name="Picture 4" descr="human anatomy internal organ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181" y="1196752"/>
            <a:ext cx="4269124" cy="364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36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539552" y="548680"/>
            <a:ext cx="676875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Organen vormen (11)</a:t>
            </a:r>
          </a:p>
          <a:p>
            <a:r>
              <a:rPr lang="nl-NL" sz="4000" dirty="0"/>
              <a:t>orgaanstelsels:</a:t>
            </a:r>
          </a:p>
          <a:p>
            <a:endParaRPr lang="nl-NL" sz="2800" dirty="0"/>
          </a:p>
          <a:p>
            <a:r>
              <a:rPr lang="nl-NL" sz="2800" dirty="0"/>
              <a:t>1. Bloedvatenstelsel</a:t>
            </a:r>
          </a:p>
        </p:txBody>
      </p:sp>
      <p:pic>
        <p:nvPicPr>
          <p:cNvPr id="10242" name="Picture 2" descr="http://www.natuurinformatie.nl/sites/nnm.dossiers/contents/i002135/pagina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664"/>
            <a:ext cx="3528392" cy="604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72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hlinkClick r:id="rId2"/>
          </p:cNvPr>
          <p:cNvSpPr txBox="1"/>
          <p:nvPr/>
        </p:nvSpPr>
        <p:spPr>
          <a:xfrm rot="563786">
            <a:off x="448226" y="2967400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Filmpje: 10 ranzige feitjes over het menselijk lichaam</a:t>
            </a:r>
          </a:p>
        </p:txBody>
      </p:sp>
    </p:spTree>
    <p:extLst>
      <p:ext uri="{BB962C8B-B14F-4D97-AF65-F5344CB8AC3E}">
        <p14:creationId xmlns:p14="http://schemas.microsoft.com/office/powerpoint/2010/main" val="1586107711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E6EAFB7E375B4FA8D2FF7FD64788B7" ma:contentTypeVersion="12" ma:contentTypeDescription="Een nieuw document maken." ma:contentTypeScope="" ma:versionID="af45acec503560d360978414daab1117">
  <xsd:schema xmlns:xsd="http://www.w3.org/2001/XMLSchema" xmlns:xs="http://www.w3.org/2001/XMLSchema" xmlns:p="http://schemas.microsoft.com/office/2006/metadata/properties" xmlns:ns3="0bfbde32-856c-4dfd-bc38-4322d606c322" xmlns:ns4="169eb86d-0fb8-4364-bb17-d27f6b2029d0" targetNamespace="http://schemas.microsoft.com/office/2006/metadata/properties" ma:root="true" ma:fieldsID="124b357f269b65349bc9c8612af050ee" ns3:_="" ns4:_="">
    <xsd:import namespace="0bfbde32-856c-4dfd-bc38-4322d606c322"/>
    <xsd:import namespace="169eb86d-0fb8-4364-bb17-d27f6b2029d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bde32-856c-4dfd-bc38-4322d606c32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9eb86d-0fb8-4364-bb17-d27f6b2029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B62EA21-FFFA-4B96-A865-EFB7AE9043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E82579-93C9-4121-9917-FB6D8C6FEC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fbde32-856c-4dfd-bc38-4322d606c322"/>
    <ds:schemaRef ds:uri="169eb86d-0fb8-4364-bb17-d27f6b2029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3F81022-2D9E-4FEE-8BC4-E221D851CC14}">
  <ds:schemaRefs>
    <ds:schemaRef ds:uri="http://purl.org/dc/terms/"/>
    <ds:schemaRef ds:uri="0bfbde32-856c-4dfd-bc38-4322d606c322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  <ds:schemaRef ds:uri="http://purl.org/dc/elements/1.1/"/>
    <ds:schemaRef ds:uri="http://schemas.openxmlformats.org/package/2006/metadata/core-properties"/>
    <ds:schemaRef ds:uri="169eb86d-0fb8-4364-bb17-d27f6b2029d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Zomer</Template>
  <TotalTime>905</TotalTime>
  <Words>230</Words>
  <Application>Microsoft Office PowerPoint</Application>
  <PresentationFormat>Diavoorstelling (4:3)</PresentationFormat>
  <Paragraphs>149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6" baseType="lpstr">
      <vt:lpstr>Arial</vt:lpstr>
      <vt:lpstr>Courier New</vt:lpstr>
      <vt:lpstr>Verdana</vt:lpstr>
      <vt:lpstr>Wingdings</vt:lpstr>
      <vt:lpstr>Wingdings 2</vt:lpstr>
      <vt:lpstr>Summer</vt:lpstr>
      <vt:lpstr>Anatomie en Fysiologie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Anatomie:</dc:title>
  <dc:creator>Noordhuis,H.K.</dc:creator>
  <cp:lastModifiedBy>Sandra Kreuning</cp:lastModifiedBy>
  <cp:revision>29</cp:revision>
  <dcterms:created xsi:type="dcterms:W3CDTF">2015-02-09T18:57:24Z</dcterms:created>
  <dcterms:modified xsi:type="dcterms:W3CDTF">2020-09-07T08:35:34Z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0x010100B7E6EAFB7E375B4FA8D2FF7FD64788B7</vt:lpwstr>
  </property>
</Properties>
</file>